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2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7" r:id="rId1"/>
    <p:sldMasterId id="2147483925" r:id="rId2"/>
    <p:sldMasterId id="2147483964" r:id="rId3"/>
  </p:sldMasterIdLst>
  <p:notesMasterIdLst>
    <p:notesMasterId r:id="rId10"/>
  </p:notesMasterIdLst>
  <p:handoutMasterIdLst>
    <p:handoutMasterId r:id="rId11"/>
  </p:handoutMasterIdLst>
  <p:sldIdLst>
    <p:sldId id="642" r:id="rId4"/>
    <p:sldId id="768" r:id="rId5"/>
    <p:sldId id="766" r:id="rId6"/>
    <p:sldId id="770" r:id="rId7"/>
    <p:sldId id="771" r:id="rId8"/>
    <p:sldId id="772" r:id="rId9"/>
  </p:sldIdLst>
  <p:sldSz cx="12192000" cy="6858000"/>
  <p:notesSz cx="6858000" cy="9144000"/>
  <p:defaultTextStyle>
    <a:defPPr>
      <a:defRPr lang="zh-CN"/>
    </a:defPPr>
    <a:lvl1pPr marL="0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1pPr>
    <a:lvl2pPr marL="348781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2pPr>
    <a:lvl3pPr marL="69756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3pPr>
    <a:lvl4pPr marL="1046342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4pPr>
    <a:lvl5pPr marL="139512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5pPr>
    <a:lvl6pPr marL="1743903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6pPr>
    <a:lvl7pPr marL="2092684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7pPr>
    <a:lvl8pPr marL="244146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8pPr>
    <a:lvl9pPr marL="2790245" algn="l" defTabSz="697562" rtl="0" eaLnBrk="1" latinLnBrk="0" hangingPunct="1">
      <a:defRPr sz="13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 Conghui" initials="HC" lastIdx="1" clrIdx="0"/>
  <p:cmAuthor id="2" name="He Conghui" initials="HC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0"/>
    <a:srgbClr val="00FF00"/>
    <a:srgbClr val="7A64A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浅色样式 2 - 强调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2" autoAdjust="0"/>
    <p:restoredTop sz="76769" autoAdjust="0"/>
  </p:normalViewPr>
  <p:slideViewPr>
    <p:cSldViewPr snapToGrid="0" snapToObjects="1">
      <p:cViewPr varScale="1">
        <p:scale>
          <a:sx n="80" d="100"/>
          <a:sy n="80" d="100"/>
        </p:scale>
        <p:origin x="852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12"/>
    </p:cViewPr>
  </p:sorterViewPr>
  <p:notesViewPr>
    <p:cSldViewPr snapToGrid="0" snapToObjects="1">
      <p:cViewPr varScale="1">
        <p:scale>
          <a:sx n="72" d="100"/>
          <a:sy n="72" d="100"/>
        </p:scale>
        <p:origin x="35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7700A8-C632-4329-89E3-45FE31B5B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922ED-D51E-4D93-832F-20C7008CB7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2353-6DBE-4C53-BA0A-039AB47116DF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97887-7C29-49F6-BD00-17EE021133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AE5E5-F4C3-4F13-85DC-55B33A2CE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04A0-0FCB-40B2-A995-78BC9EAC04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555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20D96-69B1-4163-8A2D-2EEE121CE1E4}" type="datetimeFigureOut">
              <a:rPr lang="zh-CN" altLang="en-US" smtClean="0"/>
              <a:t>2022/10/10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616AA-94C5-42A2-BE49-EE4A3E05C8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03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02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15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9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37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7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616AA-94C5-42A2-BE49-EE4A3E05C85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5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1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942601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6013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en-US" sz="101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F4A42BB4-435E-6045-93B8-147D4A201F57}" type="slidenum">
              <a:rPr 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7" name="Picture 6" descr="NO15_PPT02_REV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"/>
            <a:ext cx="12192000" cy="68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6815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99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680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11076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9885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-9061" y="1462261"/>
            <a:ext cx="12201061" cy="27267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2"/>
            <a:ext cx="5280587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endParaRPr lang="zh-CN" altLang="en-US" sz="101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9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7574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6384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343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1422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3324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35798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6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3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56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995" y="116632"/>
            <a:ext cx="8974336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="1" i="0" baseline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360" y="908720"/>
            <a:ext cx="10972800" cy="467168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7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lnSpc>
                <a:spcPct val="100000"/>
              </a:lnSpc>
              <a:defRPr sz="1350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lnSpc>
                <a:spcPct val="100000"/>
              </a:lnSpc>
              <a:defRPr sz="1125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>
              <a:lnSpc>
                <a:spcPct val="100000"/>
              </a:lnSpc>
              <a:defRPr sz="1013" b="0" i="0" baseline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等腰三角形 10"/>
          <p:cNvSpPr/>
          <p:nvPr userDrawn="1"/>
        </p:nvSpPr>
        <p:spPr>
          <a:xfrm>
            <a:off x="4933043" y="6508866"/>
            <a:ext cx="509776" cy="361768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-10829" y="6508866"/>
            <a:ext cx="4943872" cy="3617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zh-CN" altLang="en-US" sz="675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9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1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21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058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912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28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068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  <p:sp>
        <p:nvSpPr>
          <p:cNvPr id="13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5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17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67736" y="116632"/>
            <a:ext cx="12056537" cy="648072"/>
          </a:xfrm>
          <a:effectLst>
            <a:outerShdw blurRad="50800" dist="38100" dir="2700000" sx="17000" sy="17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2250" baseline="0">
                <a:solidFill>
                  <a:schemeClr val="tx1"/>
                </a:solidFill>
                <a:latin typeface="+mj-ea"/>
                <a:ea typeface="+mj-ea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cxnSp>
        <p:nvCxnSpPr>
          <p:cNvPr id="27" name="直接连接符 6"/>
          <p:cNvCxnSpPr/>
          <p:nvPr userDrawn="1"/>
        </p:nvCxnSpPr>
        <p:spPr>
          <a:xfrm>
            <a:off x="13324" y="764704"/>
            <a:ext cx="12165361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5549900"/>
            <a:ext cx="11376588" cy="1308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1EC7D-FEB9-40B6-8800-27AF6B13E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6107"/>
          <a:stretch/>
        </p:blipFill>
        <p:spPr>
          <a:xfrm>
            <a:off x="11433878" y="0"/>
            <a:ext cx="758122" cy="74938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EB420-3B04-4E07-90D6-3EE80ED4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100" y="6489700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576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3811829" y="0"/>
            <a:ext cx="293307" cy="685494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sp>
        <p:nvSpPr>
          <p:cNvPr id="20" name="矩形 19"/>
          <p:cNvSpPr/>
          <p:nvPr userDrawn="1"/>
        </p:nvSpPr>
        <p:spPr>
          <a:xfrm>
            <a:off x="0" y="1052736"/>
            <a:ext cx="12201061" cy="2726756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79492"/>
            <a:ext cx="3811828" cy="30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8931" y="1556797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0045" y="4149081"/>
            <a:ext cx="5280587" cy="21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773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85" y="20296"/>
            <a:ext cx="2452271" cy="88842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1445" y="4508361"/>
            <a:ext cx="2639616" cy="2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>
          <a:xfrm>
            <a:off x="4279569" y="6309325"/>
            <a:ext cx="3736647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6471" y="-4534"/>
            <a:ext cx="1967440" cy="105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77" y="990"/>
            <a:ext cx="2156968" cy="105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0568" y="-4533"/>
            <a:ext cx="2046709" cy="106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2877" y="0"/>
            <a:ext cx="1968875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3080" y="775738"/>
            <a:ext cx="38151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75" b="1" i="1" dirty="0">
                <a:solidFill>
                  <a:srgbClr val="7A64A2"/>
                </a:solidFill>
              </a:rPr>
              <a:t>High Performance Geo-Computing Group </a:t>
            </a:r>
            <a:endParaRPr lang="zh-CN" altLang="en-US" sz="675" b="1" i="1" dirty="0">
              <a:solidFill>
                <a:srgbClr val="7A64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01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 userDrawn="1"/>
        </p:nvSpPr>
        <p:spPr>
          <a:xfrm>
            <a:off x="6280728" y="6296686"/>
            <a:ext cx="509776" cy="561314"/>
          </a:xfrm>
          <a:prstGeom prst="triangle">
            <a:avLst>
              <a:gd name="adj" fmla="val 0"/>
            </a:avLst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773"/>
          </a:p>
        </p:txBody>
      </p:sp>
      <p:sp>
        <p:nvSpPr>
          <p:cNvPr id="14" name="矩形 13"/>
          <p:cNvSpPr/>
          <p:nvPr userDrawn="1"/>
        </p:nvSpPr>
        <p:spPr>
          <a:xfrm>
            <a:off x="0" y="6296686"/>
            <a:ext cx="6280728" cy="561314"/>
          </a:xfrm>
          <a:prstGeom prst="rect">
            <a:avLst/>
          </a:prstGeom>
          <a:solidFill>
            <a:srgbClr val="7A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73"/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4" y="6267548"/>
            <a:ext cx="6305553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6783497" y="6808121"/>
            <a:ext cx="5386195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6298549" y="6262293"/>
            <a:ext cx="498947" cy="54582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-67737" y="6420827"/>
            <a:ext cx="66180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b="0" i="0" baseline="0" dirty="0">
                <a:solidFill>
                  <a:schemeClr val="bg1"/>
                </a:solidFill>
              </a:rPr>
              <a:t>基于“神威</a:t>
            </a:r>
            <a:r>
              <a:rPr lang="en-US" altLang="zh-CN" sz="900" b="0" i="0" baseline="0" dirty="0">
                <a:solidFill>
                  <a:schemeClr val="bg1"/>
                </a:solidFill>
              </a:rPr>
              <a:t>·</a:t>
            </a:r>
            <a:r>
              <a:rPr lang="zh-CN" altLang="en-US" sz="900" b="0" i="0" baseline="0" dirty="0">
                <a:solidFill>
                  <a:schemeClr val="bg1"/>
                </a:solidFill>
              </a:rPr>
              <a:t>太湖之光”的地震模拟并行优化方法研究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0330" y="6172730"/>
            <a:ext cx="777945" cy="68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灯片编号占位符 5"/>
          <p:cNvSpPr txBox="1">
            <a:spLocks/>
          </p:cNvSpPr>
          <p:nvPr userDrawn="1"/>
        </p:nvSpPr>
        <p:spPr>
          <a:xfrm>
            <a:off x="8208235" y="6386188"/>
            <a:ext cx="28448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z="675" smtClean="0"/>
              <a:pPr/>
              <a:t>‹#›</a:t>
            </a:fld>
            <a:endParaRPr lang="zh-CN" altLang="en-US" sz="675" dirty="0"/>
          </a:p>
        </p:txBody>
      </p:sp>
    </p:spTree>
    <p:extLst>
      <p:ext uri="{BB962C8B-B14F-4D97-AF65-F5344CB8AC3E}">
        <p14:creationId xmlns:p14="http://schemas.microsoft.com/office/powerpoint/2010/main" val="84074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3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1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9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39349" y="6508894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39349" y="6146140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514350"/>
            <a:endParaRPr lang="zh-CN" altLang="en-US" sz="1013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143746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514350"/>
            <a:fld id="{0C913308-F349-4B6D-A68A-DD1791B4A57B}" type="slidenum">
              <a:rPr lang="zh-CN" altLang="en-US" sz="1013" smtClean="0">
                <a:solidFill>
                  <a:prstClr val="black"/>
                </a:solidFill>
              </a:rPr>
              <a:pPr defTabSz="514350"/>
              <a:t>‹#›</a:t>
            </a:fld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0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0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78F90-6661-D04D-8E22-66265132B6D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40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47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841" r:id="rId13"/>
    <p:sldLayoutId id="214748384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797978"/>
            <a:ext cx="12192000" cy="21370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43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明年</a:t>
            </a:r>
            <a:r>
              <a:rPr lang="en-US" altLang="zh-CN" sz="43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SC/GB</a:t>
            </a:r>
            <a:r>
              <a:rPr lang="zh-CN" altLang="en-US" sz="43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项目计划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  <a:cs typeface="Times New Roman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B5CB03-E440-41FA-A0FA-DD48031B8A0A}"/>
              </a:ext>
            </a:extLst>
          </p:cNvPr>
          <p:cNvSpPr/>
          <p:nvPr/>
        </p:nvSpPr>
        <p:spPr>
          <a:xfrm>
            <a:off x="5311171" y="4899502"/>
            <a:ext cx="1569660" cy="11339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郑珏鹏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2022.10.10</a:t>
            </a:r>
            <a:endParaRPr lang="en-US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7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待选项目一：基于</a:t>
            </a:r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LBM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的应用拓展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560310-7AA5-494A-B1E1-BC2453ED9D5F}"/>
              </a:ext>
            </a:extLst>
          </p:cNvPr>
          <p:cNvSpPr/>
          <p:nvPr/>
        </p:nvSpPr>
        <p:spPr>
          <a:xfrm>
            <a:off x="67731" y="946660"/>
            <a:ext cx="12056537" cy="5361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城市级别风场模拟</a:t>
            </a:r>
            <a:endParaRPr lang="en-US" altLang="zh-CN" sz="3200" b="0" cap="none" spc="0" dirty="0">
              <a:ln w="0"/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现有研究最大的网格模拟尺度是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40000×40000×3500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，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4km×4km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的区域，空间分辨率为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0.1m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Liu et al., IPDPS19’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西安城市的区域尺度大约是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240km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×120km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，如果按照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0.1m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分辨率模拟的话，是现有最大网格模拟尺度的约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1800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倍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污染物的扩散</a:t>
            </a:r>
            <a:endParaRPr lang="en-US" altLang="zh-CN" sz="32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以燕化厂区问题为基础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也可以选取其他污染物扩散的问题，模拟污染物在城市尺度中的扩散过程（可以选取一些特定事件）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475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待选项目二：全球</a:t>
            </a:r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10m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无监督制图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E0C4F4-5D8C-49BF-B3B1-9EBF5E43A7C7}"/>
              </a:ext>
            </a:extLst>
          </p:cNvPr>
          <p:cNvSpPr/>
          <p:nvPr/>
        </p:nvSpPr>
        <p:spPr>
          <a:xfrm>
            <a:off x="67731" y="1400085"/>
            <a:ext cx="12056537" cy="44542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数据已经</a:t>
            </a:r>
            <a:r>
              <a:rPr lang="en-US" altLang="zh-CN" sz="32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32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eady</a:t>
            </a: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考虑是用哪台机器来跑、数据搬运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中国区域数据是全球数据的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6%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方法上</a:t>
            </a:r>
            <a:endParaRPr lang="en-US" altLang="zh-CN" sz="32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只使用</a:t>
            </a:r>
            <a:r>
              <a:rPr lang="en-US" altLang="zh-CN" sz="2400" b="0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kmeans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32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优化上</a:t>
            </a:r>
            <a:endParaRPr lang="en-US" altLang="zh-CN" sz="32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优化超大规模下的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MPI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任务调度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07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待选项目三：全球油棕榈树识别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D122D-D6AC-4A01-B27A-910323FA1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5" y="1081378"/>
            <a:ext cx="6124268" cy="3288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2EC4DB-120F-4170-9809-CC6D2AB1A5A4}"/>
              </a:ext>
            </a:extLst>
          </p:cNvPr>
          <p:cNvSpPr/>
          <p:nvPr/>
        </p:nvSpPr>
        <p:spPr>
          <a:xfrm>
            <a:off x="7200892" y="4286088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Planet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热带区域数据已公开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B9B775-1FAC-4BC8-ADEB-E5F4CC21C93C}"/>
              </a:ext>
            </a:extLst>
          </p:cNvPr>
          <p:cNvSpPr/>
          <p:nvPr/>
        </p:nvSpPr>
        <p:spPr>
          <a:xfrm>
            <a:off x="67727" y="811074"/>
            <a:ext cx="9863452" cy="59315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意义上</a:t>
            </a:r>
            <a:endParaRPr lang="en-US" altLang="zh-CN" sz="2800" b="0" cap="none" spc="0" dirty="0">
              <a:ln w="0"/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热带森林砍伐、经济发展与环境保护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方法上</a:t>
            </a:r>
            <a:endParaRPr lang="en-US" altLang="zh-CN" sz="2800" b="0" cap="none" spc="0" dirty="0">
              <a:ln w="0"/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以无监督方法为主，进行创新改进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无监督制图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无监督树木识别结合</a:t>
            </a:r>
            <a:endParaRPr lang="en-US" altLang="zh-CN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数据上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拟采用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Planet 5m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公开数据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结合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MOD13Q1 250m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分辨率数据（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年以上尺度）</a:t>
            </a:r>
            <a:endParaRPr lang="en-US" altLang="zh-CN" sz="32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优化上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可做的比较有限，向量化、优化循环、尽可能达到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DMA</a:t>
            </a:r>
            <a:r>
              <a:rPr lang="zh-CN" altLang="en-US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峰值带宽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5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燕化项目交付成果（</a:t>
            </a:r>
            <a:r>
              <a:rPr kumimoji="1" lang="en-US" altLang="zh-CN" sz="3600" dirty="0">
                <a:latin typeface="Times New Roman" panose="02020603050405020304" pitchFamily="18" charset="0"/>
                <a:ea typeface="黑体" panose="02010609060101010101" pitchFamily="49" charset="-122"/>
              </a:rPr>
              <a:t>11.10</a:t>
            </a:r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前）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56ED-A025-4978-960C-2CAD4DC7F792}"/>
              </a:ext>
            </a:extLst>
          </p:cNvPr>
          <p:cNvSpPr/>
          <p:nvPr/>
        </p:nvSpPr>
        <p:spPr>
          <a:xfrm>
            <a:off x="67736" y="830932"/>
            <a:ext cx="12056537" cy="60238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基于深度学习的</a:t>
            </a:r>
            <a:r>
              <a:rPr lang="en-US" altLang="zh-CN" sz="2800" b="0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46</a:t>
            </a:r>
            <a:r>
              <a:rPr lang="zh-CN" altLang="en-US" sz="2800" b="0" cap="none" spc="0" dirty="0">
                <a:ln w="0"/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站点数据的预测</a:t>
            </a:r>
            <a:r>
              <a:rPr lang="zh-CN" altLang="en-US" sz="2800" b="0" cap="none" spc="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0" cap="none" spc="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100%</a:t>
            </a:r>
            <a:r>
              <a:rPr lang="zh-CN" altLang="en-US" sz="2800" b="0" cap="none" spc="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，已完成）</a:t>
            </a:r>
            <a:endParaRPr lang="en-US" altLang="zh-CN" sz="2800" b="0" cap="none" spc="0" dirty="0">
              <a:ln w="0"/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采用循环神经网络、准确率达到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90%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以上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LBM</a:t>
            </a: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的污染物及风场模拟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100%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，已完成）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将观测站点和实时排放数据作为输入，同时使用观测站点数据对结果进行校正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WRF</a:t>
            </a: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模式预报系统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100%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，已完成）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为燕化地区提供天气预报系统及模拟的外部风场数据</a:t>
            </a:r>
            <a:endParaRPr lang="en-US" altLang="zh-CN" sz="32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LBM</a:t>
            </a: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和深度学习的未来污染物及风场模拟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90%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，还剩接口）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将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WRF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预报的风场和预测</a:t>
            </a:r>
            <a:r>
              <a:rPr lang="en-US" altLang="zh-CN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46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站点作为输入数据，使用预测的</a:t>
            </a:r>
            <a:r>
              <a:rPr lang="en-US" altLang="zh-CN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46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站点数据进行校正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基于</a:t>
            </a:r>
            <a:r>
              <a:rPr lang="en-US" altLang="zh-CN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LBM</a:t>
            </a:r>
            <a:r>
              <a:rPr lang="zh-CN" altLang="en-US" sz="2800" dirty="0">
                <a:ln w="0"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和深度学习的溯源系统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40%</a:t>
            </a:r>
            <a:r>
              <a:rPr lang="zh-CN" altLang="en-US" sz="2800" dirty="0">
                <a:ln w="0"/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，数据生产中，能按时完成测试）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691681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构建大规模异常排放数据集，保证溯源误差在</a:t>
            </a: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30m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范围内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334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600" dirty="0">
                <a:latin typeface="黑体" panose="02010609060101010101" pitchFamily="49" charset="-122"/>
                <a:ea typeface="黑体" panose="02010609060101010101" pitchFamily="49" charset="-122"/>
                <a:cs typeface="Times New Roman" charset="0"/>
              </a:rPr>
              <a:t>本月计划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0A42-5A6B-4CFC-9883-5D6FF3A7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F56ED-A025-4978-960C-2CAD4DC7F792}"/>
              </a:ext>
            </a:extLst>
          </p:cNvPr>
          <p:cNvSpPr/>
          <p:nvPr/>
        </p:nvSpPr>
        <p:spPr>
          <a:xfrm>
            <a:off x="67731" y="1592991"/>
            <a:ext cx="12056537" cy="4068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b="0" cap="none" spc="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项目方面</a:t>
            </a:r>
            <a:endParaRPr lang="en-US" altLang="zh-CN" sz="2800" b="0" cap="none" spc="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全力完成燕化项目结题（</a:t>
            </a:r>
            <a:r>
              <a:rPr lang="en-US" altLang="zh-CN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日前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完成技术方面）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通风廊道项目补缺（再跑两组精细尺度模拟、结题</a:t>
            </a:r>
            <a:r>
              <a:rPr lang="zh-CN" altLang="en-US" sz="2400">
                <a:ln w="0"/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报告）</a:t>
            </a:r>
            <a:endParaRPr lang="en-US" altLang="zh-CN" sz="2400" dirty="0">
              <a:ln w="0"/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800" dirty="0">
                <a:ln w="0"/>
                <a:latin typeface="黑体" panose="02010609060101010101" pitchFamily="49" charset="-122"/>
                <a:ea typeface="黑体" panose="02010609060101010101" pitchFamily="49" charset="-122"/>
              </a:rPr>
              <a:t>科研方面</a:t>
            </a:r>
            <a:endParaRPr lang="en-US" altLang="zh-CN" sz="2800" dirty="0">
              <a:ln w="0"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RSE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大修提交（已完成）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n w="0"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TGRS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大修提交（</a:t>
            </a:r>
            <a:r>
              <a:rPr lang="zh-CN" altLang="en-US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本周完成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805981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通风廊道论文摘要预投（</a:t>
            </a:r>
            <a:r>
              <a:rPr lang="zh-CN" altLang="en-US" sz="2400" dirty="0">
                <a:ln w="0"/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本周完成</a:t>
            </a:r>
            <a:r>
              <a:rPr lang="zh-CN" altLang="en-US" sz="2400" dirty="0">
                <a:ln w="0"/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en-US" altLang="zh-CN" sz="2400" dirty="0">
              <a:ln w="0"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599740"/>
      </p:ext>
    </p:extLst>
  </p:cSld>
  <p:clrMapOvr>
    <a:masterClrMapping/>
  </p:clrMapOvr>
</p:sld>
</file>

<file path=ppt/theme/theme1.xml><?xml version="1.0" encoding="utf-8"?>
<a:theme xmlns:a="http://schemas.openxmlformats.org/drawingml/2006/main" name="ICPADS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G_Interview_公式.pptx" id="{09336ACC-17A5-4195-B555-0041EB73CD84}" vid="{4E8448D4-3BDC-4723-AA9D-C1D5A39E4AE0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30020</TotalTime>
  <Words>753</Words>
  <Application>Microsoft Office PowerPoint</Application>
  <PresentationFormat>Widescreen</PresentationFormat>
  <Paragraphs>60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等线</vt:lpstr>
      <vt:lpstr>等线</vt:lpstr>
      <vt:lpstr>等线 Light</vt:lpstr>
      <vt:lpstr>等线 Light</vt:lpstr>
      <vt:lpstr>仿宋</vt:lpstr>
      <vt:lpstr>黑体</vt:lpstr>
      <vt:lpstr>华文宋体</vt:lpstr>
      <vt:lpstr>宋体</vt:lpstr>
      <vt:lpstr>Arial</vt:lpstr>
      <vt:lpstr>Calibri</vt:lpstr>
      <vt:lpstr>Calibri Light</vt:lpstr>
      <vt:lpstr>Times New Roman</vt:lpstr>
      <vt:lpstr>Wingdings</vt:lpstr>
      <vt:lpstr>ICPADS-1</vt:lpstr>
      <vt:lpstr>自定义设计方案</vt:lpstr>
      <vt:lpstr>Office 主题</vt:lpstr>
      <vt:lpstr>明年SC/GB项目计划</vt:lpstr>
      <vt:lpstr>待选项目一：基于LBM的应用拓展</vt:lpstr>
      <vt:lpstr>待选项目二：全球10m无监督制图</vt:lpstr>
      <vt:lpstr>待选项目三：全球油棕榈树识别</vt:lpstr>
      <vt:lpstr>燕化项目交付成果（11.10前）</vt:lpstr>
      <vt:lpstr>本月计划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Juepeng Zheng</cp:lastModifiedBy>
  <cp:revision>3765</cp:revision>
  <cp:lastPrinted>2018-09-22T10:47:37Z</cp:lastPrinted>
  <dcterms:created xsi:type="dcterms:W3CDTF">2016-08-04T01:32:41Z</dcterms:created>
  <dcterms:modified xsi:type="dcterms:W3CDTF">2022-10-10T01:35:17Z</dcterms:modified>
</cp:coreProperties>
</file>